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6" r:id="rId2"/>
    <p:sldId id="287" r:id="rId3"/>
    <p:sldId id="304" r:id="rId4"/>
    <p:sldId id="281" r:id="rId5"/>
    <p:sldId id="296" r:id="rId6"/>
    <p:sldId id="258" r:id="rId7"/>
    <p:sldId id="270" r:id="rId8"/>
    <p:sldId id="261" r:id="rId9"/>
    <p:sldId id="263" r:id="rId10"/>
    <p:sldId id="272" r:id="rId11"/>
    <p:sldId id="273" r:id="rId12"/>
    <p:sldId id="288" r:id="rId13"/>
    <p:sldId id="285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884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35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3B388A7-54EB-4472-9FC8-5D98180575E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9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9191"/>
            <a:ext cx="10464800" cy="6456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416EDAF0-CE5E-4927-A612-E2128D5BEB5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293829" y="9296400"/>
            <a:ext cx="410370" cy="348813"/>
          </a:xfrm>
        </p:spPr>
        <p:txBody>
          <a:bodyPr/>
          <a:lstStyle/>
          <a:p>
            <a:fld id="{5CA8AFB6-A547-4980-BDEC-D7E58B117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76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이미지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이미지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이미지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41888" y="9296400"/>
            <a:ext cx="31425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이미지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han@kasi.re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sia.obspm.fr/perso/emmanuel-lellouch/mars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44384" y="2703371"/>
            <a:ext cx="12179424" cy="2275840"/>
          </a:xfrm>
        </p:spPr>
        <p:txBody>
          <a:bodyPr>
            <a:normAutofit/>
          </a:bodyPr>
          <a:lstStyle/>
          <a:p>
            <a:r>
              <a:rPr lang="en-US" altLang="ko-K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development of </a:t>
            </a:r>
            <a:r>
              <a:rPr lang="en-US" altLang="ko-KR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ompact </a:t>
            </a:r>
            <a:r>
              <a:rPr lang="en-US" altLang="ko-K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riple </a:t>
            </a:r>
            <a:r>
              <a:rPr lang="en-US" altLang="ko-K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</a:t>
            </a:r>
            <a:r>
              <a:rPr lang="en-US" altLang="ko-KR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eceiver                            for </a:t>
            </a:r>
            <a:r>
              <a:rPr lang="en-US" altLang="ko-K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millimeter-wave </a:t>
            </a:r>
            <a:r>
              <a:rPr lang="en-US" altLang="ko-K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astronomy</a:t>
            </a:r>
            <a:endParaRPr lang="en-US" altLang="ko-KR" sz="4400" b="1" dirty="0" smtClean="0">
              <a:solidFill>
                <a:srgbClr val="0066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0130" y="4979211"/>
            <a:ext cx="11161183" cy="22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defRPr/>
            </a:pPr>
            <a:r>
              <a:rPr lang="en-US" altLang="ko-KR" sz="2844" dirty="0">
                <a:solidFill>
                  <a:srgbClr val="0066FF"/>
                </a:solidFill>
              </a:rPr>
              <a:t>       </a:t>
            </a:r>
            <a:r>
              <a:rPr lang="en-US" altLang="ko-KR" sz="2844" dirty="0">
                <a:solidFill>
                  <a:srgbClr val="0066FF"/>
                </a:solidFill>
                <a:latin typeface="Times New Roman" pitchFamily="18" charset="0"/>
              </a:rPr>
              <a:t>             Korea Astronomy and Space Science Institute (KASI)</a:t>
            </a:r>
          </a:p>
          <a:p>
            <a:pPr algn="l" eaLnBrk="1" hangingPunct="1">
              <a:defRPr/>
            </a:pPr>
            <a:r>
              <a:rPr lang="en-US" altLang="ko-KR" sz="2844" dirty="0">
                <a:latin typeface="Times New Roman" pitchFamily="18" charset="0"/>
              </a:rPr>
              <a:t>                          </a:t>
            </a:r>
            <a:r>
              <a:rPr lang="en-US" altLang="ko-KR" sz="2844" dirty="0" err="1">
                <a:latin typeface="Times New Roman" pitchFamily="18" charset="0"/>
              </a:rPr>
              <a:t>Seog</a:t>
            </a:r>
            <a:r>
              <a:rPr lang="en-US" altLang="ko-KR" sz="2844" dirty="0">
                <a:latin typeface="Times New Roman" pitchFamily="18" charset="0"/>
              </a:rPr>
              <a:t>-Tae Han </a:t>
            </a:r>
            <a:r>
              <a:rPr lang="en-US" altLang="ko-KR" sz="2844" dirty="0">
                <a:solidFill>
                  <a:srgbClr val="0066FF"/>
                </a:solidFill>
                <a:latin typeface="Times New Roman" pitchFamily="18" charset="0"/>
              </a:rPr>
              <a:t>and KVN receiver group</a:t>
            </a:r>
          </a:p>
          <a:p>
            <a:pPr algn="l" eaLnBrk="1" hangingPunct="1">
              <a:defRPr/>
            </a:pPr>
            <a:r>
              <a:rPr lang="en-US" altLang="ko-KR" sz="2844" dirty="0">
                <a:solidFill>
                  <a:srgbClr val="0066FF"/>
                </a:solidFill>
                <a:latin typeface="Times New Roman" pitchFamily="18" charset="0"/>
              </a:rPr>
              <a:t>                                          </a:t>
            </a:r>
            <a:r>
              <a:rPr lang="en-US" altLang="ko-KR" sz="2844" dirty="0">
                <a:solidFill>
                  <a:srgbClr val="0066FF"/>
                </a:solidFill>
                <a:latin typeface="Times New Roman" pitchFamily="18" charset="0"/>
                <a:hlinkClick r:id="rId3"/>
              </a:rPr>
              <a:t>sthan@kasi.re.kr</a:t>
            </a:r>
            <a:endParaRPr lang="en-US" altLang="ko-KR" sz="2844" dirty="0">
              <a:solidFill>
                <a:srgbClr val="0066FF"/>
              </a:solidFill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lang="en-US" altLang="ko-KR" sz="2844" dirty="0">
                <a:solidFill>
                  <a:srgbClr val="0066FF"/>
                </a:solidFill>
                <a:latin typeface="Times New Roman" pitchFamily="18" charset="0"/>
              </a:rPr>
              <a:t>                        </a:t>
            </a:r>
          </a:p>
          <a:p>
            <a:pPr algn="l" eaLnBrk="1" hangingPunct="1">
              <a:defRPr/>
            </a:pPr>
            <a:r>
              <a:rPr lang="en-US" altLang="ko-KR" sz="2844" dirty="0">
                <a:solidFill>
                  <a:srgbClr val="0066FF"/>
                </a:solidFill>
                <a:latin typeface="Times New Roman" pitchFamily="18" charset="0"/>
              </a:rPr>
              <a:t>                                </a:t>
            </a:r>
          </a:p>
          <a:p>
            <a:pPr algn="l" eaLnBrk="1" hangingPunct="1">
              <a:defRPr/>
            </a:pPr>
            <a:r>
              <a:rPr lang="en-US" altLang="ko-KR" sz="2844" dirty="0">
                <a:solidFill>
                  <a:srgbClr val="0066FF"/>
                </a:solidFill>
                <a:latin typeface="Times New Roman" pitchFamily="18" charset="0"/>
              </a:rPr>
              <a:t>                                                                                  </a:t>
            </a:r>
          </a:p>
          <a:p>
            <a:pPr algn="l" eaLnBrk="1" hangingPunct="1">
              <a:defRPr/>
            </a:pPr>
            <a:r>
              <a:rPr lang="en-US" altLang="ko-KR" sz="2844" dirty="0">
                <a:solidFill>
                  <a:srgbClr val="0066FF"/>
                </a:solidFill>
                <a:latin typeface="Times New Roman" pitchFamily="18" charset="0"/>
              </a:rPr>
              <a:t>                                           8-11 October 2018, Granada, Spain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30" y="278103"/>
            <a:ext cx="5223040" cy="14545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039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본문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1" name="CTR_W3OH_12CO.png" descr="CTR_W3OH_12CO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5354" t="6944" r="7438" b="4392"/>
          <a:stretch/>
        </p:blipFill>
        <p:spPr>
          <a:xfrm>
            <a:off x="6502400" y="1386649"/>
            <a:ext cx="5370654" cy="8137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CTR_V1111OPH_SIO.png" descr="CTR_V1111OPH_SIO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2701" t="5686" r="4672" b="3596"/>
          <a:stretch/>
        </p:blipFill>
        <p:spPr>
          <a:xfrm>
            <a:off x="755730" y="1278276"/>
            <a:ext cx="5567424" cy="81254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mparison of A.E. (2)"/>
          <p:cNvSpPr txBox="1">
            <a:spLocks noGrp="1"/>
          </p:cNvSpPr>
          <p:nvPr>
            <p:ph type="title"/>
          </p:nvPr>
        </p:nvSpPr>
        <p:spPr>
          <a:xfrm>
            <a:off x="327467" y="288725"/>
            <a:ext cx="11099800" cy="62567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observation results(1)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모서리가 둥근 직사각형 15"/>
          <p:cNvSpPr/>
          <p:nvPr/>
        </p:nvSpPr>
        <p:spPr>
          <a:xfrm>
            <a:off x="9892997" y="7089978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19.97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7" name="모서리가 둥근 직사각형 15"/>
          <p:cNvSpPr/>
          <p:nvPr/>
        </p:nvSpPr>
        <p:spPr>
          <a:xfrm>
            <a:off x="10011238" y="4342196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36.17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8" name="모서리가 둥근 직사각형 15"/>
          <p:cNvSpPr/>
          <p:nvPr/>
        </p:nvSpPr>
        <p:spPr>
          <a:xfrm>
            <a:off x="9784595" y="1673474"/>
            <a:ext cx="2088459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115.27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9" name="모서리가 둥근 직사각형 15"/>
          <p:cNvSpPr/>
          <p:nvPr/>
        </p:nvSpPr>
        <p:spPr>
          <a:xfrm>
            <a:off x="4101076" y="6828914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22.23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0" name="모서리가 둥근 직사각형 15"/>
          <p:cNvSpPr/>
          <p:nvPr/>
        </p:nvSpPr>
        <p:spPr>
          <a:xfrm>
            <a:off x="4101076" y="1698282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86.24GHz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1" name="모서리가 둥근 직사각형 15"/>
          <p:cNvSpPr/>
          <p:nvPr/>
        </p:nvSpPr>
        <p:spPr>
          <a:xfrm>
            <a:off x="4101076" y="4342196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43.12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3134" y="1278276"/>
            <a:ext cx="1238491" cy="395198"/>
          </a:xfrm>
          <a:prstGeom prst="rect">
            <a:avLst/>
          </a:prstGeom>
          <a:noFill/>
          <a:ln w="38100" cap="flat">
            <a:solidFill>
              <a:srgbClr val="0000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82075" y="1232328"/>
            <a:ext cx="936843" cy="441146"/>
          </a:xfrm>
          <a:prstGeom prst="rect">
            <a:avLst/>
          </a:prstGeom>
          <a:noFill/>
          <a:ln w="38100" cap="flat">
            <a:solidFill>
              <a:srgbClr val="0000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본문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95" name="CTR_ORIONKL_12CO.png" descr="CTR_ORIONKL_12CO.png"/>
          <p:cNvPicPr>
            <a:picLocks noChangeAspect="1"/>
          </p:cNvPicPr>
          <p:nvPr/>
        </p:nvPicPr>
        <p:blipFill rotWithShape="1">
          <a:blip r:embed="rId2">
            <a:extLst/>
          </a:blip>
          <a:srcRect b="4021"/>
          <a:stretch/>
        </p:blipFill>
        <p:spPr>
          <a:xfrm>
            <a:off x="571894" y="175176"/>
            <a:ext cx="6545179" cy="9361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CTR_ORION_13CO.png" descr="CTR_ORION_13CO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4206" t="6267" r="6665" b="3899"/>
          <a:stretch/>
        </p:blipFill>
        <p:spPr>
          <a:xfrm>
            <a:off x="6852213" y="774587"/>
            <a:ext cx="5833640" cy="876203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모서리가 둥근 직사각형 15"/>
          <p:cNvSpPr/>
          <p:nvPr/>
        </p:nvSpPr>
        <p:spPr>
          <a:xfrm>
            <a:off x="4729042" y="6769262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22.23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7" name="모서리가 둥근 직사각형 15"/>
          <p:cNvSpPr/>
          <p:nvPr/>
        </p:nvSpPr>
        <p:spPr>
          <a:xfrm>
            <a:off x="4694216" y="968690"/>
            <a:ext cx="1635171" cy="828596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115.27GHz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8" name="모서리가 둥근 직사각형 15"/>
          <p:cNvSpPr/>
          <p:nvPr/>
        </p:nvSpPr>
        <p:spPr>
          <a:xfrm>
            <a:off x="4658602" y="3977109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43.12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9" name="모서리가 둥근 직사각형 15"/>
          <p:cNvSpPr/>
          <p:nvPr/>
        </p:nvSpPr>
        <p:spPr>
          <a:xfrm>
            <a:off x="10546580" y="7199454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22.23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0" name="모서리가 둥근 직사각형 15"/>
          <p:cNvSpPr/>
          <p:nvPr/>
        </p:nvSpPr>
        <p:spPr>
          <a:xfrm>
            <a:off x="10417129" y="1060555"/>
            <a:ext cx="1635171" cy="828596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110.20GHz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1" name="모서리가 둥근 직사각형 15"/>
          <p:cNvSpPr/>
          <p:nvPr/>
        </p:nvSpPr>
        <p:spPr>
          <a:xfrm>
            <a:off x="10676032" y="4238174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43.12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2" name="Comparison of A.E. (2)"/>
          <p:cNvSpPr txBox="1">
            <a:spLocks noGrp="1"/>
          </p:cNvSpPr>
          <p:nvPr>
            <p:ph type="title"/>
          </p:nvPr>
        </p:nvSpPr>
        <p:spPr>
          <a:xfrm>
            <a:off x="393817" y="54607"/>
            <a:ext cx="11099800" cy="62567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observation result (2)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6283" y="771091"/>
            <a:ext cx="1238491" cy="395198"/>
          </a:xfrm>
          <a:prstGeom prst="rect">
            <a:avLst/>
          </a:prstGeom>
          <a:noFill/>
          <a:ln w="38100" cap="flat">
            <a:solidFill>
              <a:srgbClr val="0000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3335" y="771091"/>
            <a:ext cx="1238491" cy="395198"/>
          </a:xfrm>
          <a:prstGeom prst="rect">
            <a:avLst/>
          </a:prstGeom>
          <a:noFill/>
          <a:ln w="38100" cap="flat">
            <a:solidFill>
              <a:srgbClr val="0000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7717" y="222810"/>
            <a:ext cx="2969930" cy="520283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98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ko-KR" altLang="en-US" sz="398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4" y="1204758"/>
            <a:ext cx="5853308" cy="498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220358" y="5591079"/>
            <a:ext cx="4722994" cy="6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ko-K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Current KVN </a:t>
            </a:r>
            <a:r>
              <a:rPr lang="en-US" altLang="ko-K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receiver optics </a:t>
            </a:r>
            <a:endParaRPr lang="ko-KR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16594" y="1196115"/>
            <a:ext cx="760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6594" y="5959215"/>
            <a:ext cx="760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33954" y="1189988"/>
            <a:ext cx="0" cy="4989309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1464" y="846591"/>
            <a:ext cx="0" cy="374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88497" y="815963"/>
            <a:ext cx="0" cy="374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857" y="885413"/>
            <a:ext cx="5841485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26211" y="836453"/>
            <a:ext cx="3379575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1" dirty="0" smtClean="0">
                <a:solidFill>
                  <a:srgbClr val="FF0000"/>
                </a:solidFill>
              </a:rPr>
              <a:t>2300 mm</a:t>
            </a:r>
            <a:endParaRPr lang="en-GB" sz="199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76342" y="3577701"/>
            <a:ext cx="1410500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1" dirty="0" smtClean="0">
                <a:solidFill>
                  <a:srgbClr val="FF0000"/>
                </a:solidFill>
              </a:rPr>
              <a:t>2600 mm</a:t>
            </a:r>
            <a:endParaRPr lang="en-GB" sz="199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/>
          <a:stretch/>
        </p:blipFill>
        <p:spPr>
          <a:xfrm rot="16200000">
            <a:off x="6974333" y="1182158"/>
            <a:ext cx="5828826" cy="3996909"/>
          </a:xfrm>
          <a:prstGeom prst="rect">
            <a:avLst/>
          </a:prstGeom>
        </p:spPr>
      </p:pic>
      <p:sp>
        <p:nvSpPr>
          <p:cNvPr id="39" name="직사각형 1"/>
          <p:cNvSpPr/>
          <p:nvPr/>
        </p:nvSpPr>
        <p:spPr>
          <a:xfrm>
            <a:off x="115104" y="6429465"/>
            <a:ext cx="1336313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Pointing offset among 3 channels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less than 3 </a:t>
            </a:r>
            <a:r>
              <a:rPr lang="en-US" altLang="ko-K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arcsec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conduct simultaneous observations     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74379" y="6006197"/>
            <a:ext cx="2828734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1" dirty="0" smtClean="0">
                <a:solidFill>
                  <a:srgbClr val="FF0000"/>
                </a:solidFill>
              </a:rPr>
              <a:t>600 x 980 x 370 mm</a:t>
            </a:r>
            <a:endParaRPr lang="en-GB" sz="199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926359" y="2559930"/>
            <a:ext cx="821997" cy="484632"/>
          </a:xfrm>
          <a:prstGeom prst="rightArrow">
            <a:avLst>
              <a:gd name="adj1" fmla="val 50000"/>
              <a:gd name="adj2" fmla="val 74116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직사각형 1"/>
          <p:cNvSpPr/>
          <p:nvPr/>
        </p:nvSpPr>
        <p:spPr>
          <a:xfrm>
            <a:off x="115104" y="6914090"/>
            <a:ext cx="129901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 efficiencies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Obtained as much as we could (K- : 68 %,  Q-: 66 %, W-band : 50%)            </a:t>
            </a:r>
            <a:endParaRPr lang="en-US" altLang="ko-K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직사각형 1"/>
          <p:cNvSpPr/>
          <p:nvPr/>
        </p:nvSpPr>
        <p:spPr>
          <a:xfrm>
            <a:off x="357717" y="8101111"/>
            <a:ext cx="1260380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altLang="ko-KR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CTR</a:t>
            </a:r>
            <a:r>
              <a:rPr lang="en-US" altLang="ko-K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tailorable </a:t>
            </a:r>
            <a:r>
              <a:rPr lang="en-US" altLang="ko-K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use in telescopes with a small receiver cabin.</a:t>
            </a:r>
          </a:p>
        </p:txBody>
      </p:sp>
      <p:sp>
        <p:nvSpPr>
          <p:cNvPr id="46" name="직사각형 1"/>
          <p:cNvSpPr/>
          <p:nvPr/>
        </p:nvSpPr>
        <p:spPr>
          <a:xfrm>
            <a:off x="115105" y="7375755"/>
            <a:ext cx="1260380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 noise temperatures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Not bad, but have to be improved (OMT, Polarizer and LNA)</a:t>
            </a:r>
            <a:endParaRPr lang="en-US" altLang="ko-K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717" y="8647099"/>
            <a:ext cx="12361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 </a:t>
            </a: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concept may lead to development 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much </a:t>
            </a: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compact 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multi-frequency  </a:t>
            </a: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 systems for mm-wave and sub-mm radio telescopes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27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kasi_design\Desktop\ppt탬플\뒷표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78" y="12192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1" name="Picture 11" descr="sket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78" y="1508371"/>
            <a:ext cx="4756574" cy="63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Picture 5" descr="지구빼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74" y="1678094"/>
            <a:ext cx="2255520" cy="225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 descr="http://smileys.smileycentral.com/cat/36/36_2_46v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29" y="1574800"/>
            <a:ext cx="2094653" cy="161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://smileys.smileycentral.com/cat/36/36_2_6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74" y="1496908"/>
            <a:ext cx="1998133" cy="16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http://smileys.smileycentral.com/cat/36/36_2_5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15" y="3263056"/>
            <a:ext cx="2396067" cy="18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613172" y="8136468"/>
            <a:ext cx="307777" cy="2668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413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92505" indent="-304810" eaLnBrk="0" hangingPunct="0">
              <a:spcBef>
                <a:spcPct val="20000"/>
              </a:spcBef>
              <a:buChar char="–"/>
              <a:defRPr kumimoji="1" sz="2987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219238" indent="-243848" eaLnBrk="0" hangingPunct="0">
              <a:spcBef>
                <a:spcPct val="20000"/>
              </a:spcBef>
              <a:buChar char="•"/>
              <a:defRPr kumimoji="1" sz="256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706933" indent="-243848" eaLnBrk="0" hangingPunct="0">
              <a:spcBef>
                <a:spcPct val="20000"/>
              </a:spcBef>
              <a:buChar char="–"/>
              <a:defRPr kumimoji="1" sz="2133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194629" indent="-243848" eaLnBrk="0" hangingPunct="0">
              <a:spcBef>
                <a:spcPct val="20000"/>
              </a:spcBef>
              <a:buChar char="»"/>
              <a:defRPr kumimoji="1" sz="2133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682324" indent="-24384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3170019" indent="-24384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657714" indent="-24384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4145410" indent="-24384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33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CC2F68-692C-46CB-BF71-9936D701EB9E}" type="slidenum">
              <a:rPr lang="ko-KR" altLang="en-US" sz="1067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ko-KR" altLang="en-US" sz="1067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860973" y="5295057"/>
            <a:ext cx="8984827" cy="16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98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 only I am very much proud of my colleagues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98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their achievements,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98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But also I would like to really appreciate for their efforts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98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passions for KVN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92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021755" y="7313058"/>
            <a:ext cx="4533054" cy="41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98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8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Thanks for  your attention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384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60074" y="7951044"/>
            <a:ext cx="6765174" cy="9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98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256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096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0" grpId="0"/>
      <p:bldP spid="10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utline"/>
          <p:cNvSpPr txBox="1">
            <a:spLocks noGrp="1"/>
          </p:cNvSpPr>
          <p:nvPr>
            <p:ph type="title"/>
          </p:nvPr>
        </p:nvSpPr>
        <p:spPr>
          <a:xfrm>
            <a:off x="457699" y="97899"/>
            <a:ext cx="5183837" cy="5434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Overview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Beam Alignment…"/>
          <p:cNvSpPr txBox="1">
            <a:spLocks noGrp="1"/>
          </p:cNvSpPr>
          <p:nvPr>
            <p:ph type="body" idx="1"/>
          </p:nvPr>
        </p:nvSpPr>
        <p:spPr>
          <a:xfrm>
            <a:off x="952500" y="537536"/>
            <a:ext cx="11099800" cy="8786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middle of April 2015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Drs. Richard Dodson and Maria Rioja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eam Alignment…"/>
          <p:cNvSpPr txBox="1">
            <a:spLocks/>
          </p:cNvSpPr>
          <p:nvPr/>
        </p:nvSpPr>
        <p:spPr>
          <a:xfrm>
            <a:off x="1290934" y="1077046"/>
            <a:ext cx="10589186" cy="1270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Why don’t you make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“Compact Triple band receiver(CTR)”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      installed any radio telescope, Not like that of KVN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eam Alignment…"/>
          <p:cNvSpPr txBox="1">
            <a:spLocks/>
          </p:cNvSpPr>
          <p:nvPr/>
        </p:nvSpPr>
        <p:spPr>
          <a:xfrm>
            <a:off x="952500" y="2007956"/>
            <a:ext cx="11099800" cy="87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 5~7 2015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ERA Tec workshop, Florence, Italy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4" y="5539419"/>
            <a:ext cx="6793872" cy="410864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06" y="6509921"/>
            <a:ext cx="5722665" cy="2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eam Alignment…"/>
          <p:cNvSpPr txBox="1">
            <a:spLocks/>
          </p:cNvSpPr>
          <p:nvPr/>
        </p:nvSpPr>
        <p:spPr>
          <a:xfrm>
            <a:off x="1290934" y="2580284"/>
            <a:ext cx="11093977" cy="74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Proposed  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Conceptual design of CTR”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eam Alignment…"/>
          <p:cNvSpPr txBox="1">
            <a:spLocks/>
          </p:cNvSpPr>
          <p:nvPr/>
        </p:nvSpPr>
        <p:spPr>
          <a:xfrm>
            <a:off x="952500" y="3041209"/>
            <a:ext cx="10216147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Sept. 20 , 2016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2016 EVN symposium, St. Petersburg, Russia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am Alignment…"/>
          <p:cNvSpPr txBox="1">
            <a:spLocks/>
          </p:cNvSpPr>
          <p:nvPr/>
        </p:nvSpPr>
        <p:spPr>
          <a:xfrm>
            <a:off x="1290934" y="3677785"/>
            <a:ext cx="10411071" cy="74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Presented   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Development of Quasi-optical circuit for CTR”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eam Alignment…"/>
          <p:cNvSpPr txBox="1">
            <a:spLocks/>
          </p:cNvSpPr>
          <p:nvPr/>
        </p:nvSpPr>
        <p:spPr>
          <a:xfrm>
            <a:off x="998800" y="4157361"/>
            <a:ext cx="110535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Today(after 3 and half years)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2018 EVN symposium, Granada, Spain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eam Alignment…"/>
          <p:cNvSpPr txBox="1">
            <a:spLocks/>
          </p:cNvSpPr>
          <p:nvPr/>
        </p:nvSpPr>
        <p:spPr>
          <a:xfrm>
            <a:off x="1290934" y="4728986"/>
            <a:ext cx="9438798" cy="74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Present 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Development and test observations results of CTR”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eam Alignment…"/>
          <p:cNvSpPr txBox="1">
            <a:spLocks/>
          </p:cNvSpPr>
          <p:nvPr/>
        </p:nvSpPr>
        <p:spPr>
          <a:xfrm>
            <a:off x="7504599" y="5913437"/>
            <a:ext cx="4880312" cy="74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 design of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85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kasi.re.kr/owa/attachment.ashx?id=RgAAAAC%2bjzOy1I7lT6wzkLQvrt1IBwBi5bQ%2b6V6UR6qHDyEv6J1OAAAAAABLAABq07TPmyffTLxAW6rXc%2bOoAAAr7bjGAAAJ&amp;attcnt=1&amp;attid0=BAAAAAAA&amp;attcid0=AA9E963C-326A-46F8-B0F3-5753EA867D41"/>
          <p:cNvSpPr>
            <a:spLocks noChangeAspect="1" noChangeArrowheads="1"/>
          </p:cNvSpPr>
          <p:nvPr/>
        </p:nvSpPr>
        <p:spPr bwMode="auto">
          <a:xfrm>
            <a:off x="108374" y="-205458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ko-KR" altLang="en-US" sz="3413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11175" y="8515302"/>
            <a:ext cx="3210842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K-band : 18~26GHz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96985" y="8138874"/>
            <a:ext cx="3648158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Observing bandwidths</a:t>
            </a:r>
            <a:endParaRPr lang="ko-KR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757505" y="8898603"/>
            <a:ext cx="2893672" cy="6191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Q-band : 35~50GHz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768327" y="9323724"/>
            <a:ext cx="2982750" cy="4614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W-band : 85~116GHz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149667" y="8125290"/>
            <a:ext cx="2805926" cy="706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bandwidths</a:t>
            </a:r>
            <a:endParaRPr lang="ko-KR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7645812" y="8534042"/>
            <a:ext cx="2438937" cy="616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next page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7007950" y="8171887"/>
            <a:ext cx="3802901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 noise temperature</a:t>
            </a:r>
            <a:endParaRPr lang="ko-KR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utline"/>
          <p:cNvSpPr txBox="1">
            <a:spLocks noGrp="1"/>
          </p:cNvSpPr>
          <p:nvPr>
            <p:ph type="title"/>
          </p:nvPr>
        </p:nvSpPr>
        <p:spPr>
          <a:xfrm>
            <a:off x="60626" y="91516"/>
            <a:ext cx="5657132" cy="6045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 CTR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032952" y="8156355"/>
            <a:ext cx="2740058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</a:t>
            </a:r>
            <a:r>
              <a:rPr lang="en-US" altLang="ko-K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ko-KR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556063" y="8666545"/>
            <a:ext cx="1847059" cy="45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RHCP 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5575981" y="9019693"/>
            <a:ext cx="1847059" cy="45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HCP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모서리가 둥근 직사각형 26"/>
          <p:cNvSpPr/>
          <p:nvPr/>
        </p:nvSpPr>
        <p:spPr>
          <a:xfrm>
            <a:off x="3587344" y="8626868"/>
            <a:ext cx="1847059" cy="45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8~16GHz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13651" b="7688"/>
          <a:stretch/>
        </p:blipFill>
        <p:spPr>
          <a:xfrm>
            <a:off x="1433141" y="780935"/>
            <a:ext cx="10981141" cy="6911767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-141379" y="2250310"/>
            <a:ext cx="1568768" cy="759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W-band horn</a:t>
            </a:r>
            <a:endParaRPr lang="ko-KR" altLang="en-US" sz="199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-108166" y="4048236"/>
            <a:ext cx="1568768" cy="759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K-band horn</a:t>
            </a:r>
            <a:endParaRPr lang="ko-KR" altLang="en-US" sz="199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-141379" y="5907292"/>
            <a:ext cx="1568768" cy="759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Q-band </a:t>
            </a:r>
          </a:p>
          <a:p>
            <a:pPr algn="ctr"/>
            <a:r>
              <a:rPr lang="en-US" altLang="ko-KR" sz="19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</a:t>
            </a:r>
            <a:endParaRPr lang="ko-KR" altLang="en-US" sz="199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77692" y="2630112"/>
            <a:ext cx="4283235" cy="1170076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/>
          <p:cNvCxnSpPr/>
          <p:nvPr/>
        </p:nvCxnSpPr>
        <p:spPr>
          <a:xfrm flipV="1">
            <a:off x="1128892" y="4580551"/>
            <a:ext cx="4354474" cy="5678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/>
          <p:cNvCxnSpPr/>
          <p:nvPr/>
        </p:nvCxnSpPr>
        <p:spPr>
          <a:xfrm flipV="1">
            <a:off x="1052269" y="6109310"/>
            <a:ext cx="4504961" cy="364546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/>
          <p:cNvCxnSpPr/>
          <p:nvPr/>
        </p:nvCxnSpPr>
        <p:spPr>
          <a:xfrm flipV="1">
            <a:off x="7701482" y="1857223"/>
            <a:ext cx="5075628" cy="278300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 flipV="1">
            <a:off x="5583166" y="2338086"/>
            <a:ext cx="759761" cy="54767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/>
          <p:cNvCxnSpPr/>
          <p:nvPr/>
        </p:nvCxnSpPr>
        <p:spPr>
          <a:xfrm>
            <a:off x="5575302" y="2423710"/>
            <a:ext cx="767625" cy="1141293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/>
          <p:cNvCxnSpPr/>
          <p:nvPr/>
        </p:nvCxnSpPr>
        <p:spPr>
          <a:xfrm flipV="1">
            <a:off x="5810491" y="3663782"/>
            <a:ext cx="532436" cy="16967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miter lim="400000"/>
            <a:headEnd type="triangl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/>
          <p:cNvCxnSpPr/>
          <p:nvPr/>
        </p:nvCxnSpPr>
        <p:spPr>
          <a:xfrm flipH="1">
            <a:off x="7818342" y="1970037"/>
            <a:ext cx="4969632" cy="224439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7883867" y="2106605"/>
            <a:ext cx="2383612" cy="1949325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Connector 68"/>
          <p:cNvCxnSpPr/>
          <p:nvPr/>
        </p:nvCxnSpPr>
        <p:spPr>
          <a:xfrm flipH="1">
            <a:off x="7361499" y="4205809"/>
            <a:ext cx="2803120" cy="58161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Connector 71"/>
          <p:cNvCxnSpPr/>
          <p:nvPr/>
        </p:nvCxnSpPr>
        <p:spPr>
          <a:xfrm flipH="1">
            <a:off x="7818342" y="2047699"/>
            <a:ext cx="4969632" cy="204652"/>
          </a:xfrm>
          <a:prstGeom prst="line">
            <a:avLst/>
          </a:prstGeom>
          <a:noFill/>
          <a:ln w="381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7881802" y="2232232"/>
            <a:ext cx="2322217" cy="1882354"/>
          </a:xfrm>
          <a:prstGeom prst="line">
            <a:avLst/>
          </a:prstGeom>
          <a:noFill/>
          <a:ln w="381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Connector 75"/>
          <p:cNvCxnSpPr/>
          <p:nvPr/>
        </p:nvCxnSpPr>
        <p:spPr>
          <a:xfrm flipH="1">
            <a:off x="7847635" y="4253472"/>
            <a:ext cx="2316984" cy="62272"/>
          </a:xfrm>
          <a:prstGeom prst="line">
            <a:avLst/>
          </a:prstGeom>
          <a:noFill/>
          <a:ln w="381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7847635" y="4332296"/>
            <a:ext cx="2090091" cy="1534722"/>
          </a:xfrm>
          <a:prstGeom prst="line">
            <a:avLst/>
          </a:prstGeom>
          <a:noFill/>
          <a:ln w="381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/>
          <p:cNvCxnSpPr/>
          <p:nvPr/>
        </p:nvCxnSpPr>
        <p:spPr>
          <a:xfrm flipH="1">
            <a:off x="7500445" y="5912989"/>
            <a:ext cx="2437281" cy="78527"/>
          </a:xfrm>
          <a:prstGeom prst="line">
            <a:avLst/>
          </a:prstGeom>
          <a:noFill/>
          <a:ln w="38100" cap="flat">
            <a:solidFill>
              <a:srgbClr val="FFFF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모서리가 둥근 직사각형 36"/>
          <p:cNvSpPr/>
          <p:nvPr/>
        </p:nvSpPr>
        <p:spPr>
          <a:xfrm>
            <a:off x="6958272" y="1531021"/>
            <a:ext cx="1847059" cy="45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HPF</a:t>
            </a:r>
            <a:endParaRPr lang="ko-KR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모서리가 둥근 직사각형 36"/>
          <p:cNvSpPr/>
          <p:nvPr/>
        </p:nvSpPr>
        <p:spPr>
          <a:xfrm>
            <a:off x="7146405" y="3825819"/>
            <a:ext cx="1847059" cy="45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</a:t>
            </a:r>
            <a:endParaRPr lang="ko-KR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모서리가 둥근 직사각형 36"/>
          <p:cNvSpPr/>
          <p:nvPr/>
        </p:nvSpPr>
        <p:spPr>
          <a:xfrm>
            <a:off x="10299931" y="3825819"/>
            <a:ext cx="1847059" cy="45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ko-KR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모서리가 둥근 직사각형 36"/>
          <p:cNvSpPr/>
          <p:nvPr/>
        </p:nvSpPr>
        <p:spPr>
          <a:xfrm>
            <a:off x="10180438" y="5688054"/>
            <a:ext cx="1847059" cy="45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ko-KR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모서리가 둥근 직사각형 35"/>
          <p:cNvSpPr/>
          <p:nvPr/>
        </p:nvSpPr>
        <p:spPr>
          <a:xfrm>
            <a:off x="9152475" y="6977377"/>
            <a:ext cx="2055925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ko-K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mm 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4" name="Straight Connector 1043"/>
          <p:cNvCxnSpPr/>
          <p:nvPr/>
        </p:nvCxnSpPr>
        <p:spPr>
          <a:xfrm>
            <a:off x="12146990" y="6977377"/>
            <a:ext cx="0" cy="49423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6" name="Straight Connector 1045"/>
          <p:cNvCxnSpPr/>
          <p:nvPr/>
        </p:nvCxnSpPr>
        <p:spPr>
          <a:xfrm>
            <a:off x="8394389" y="7224494"/>
            <a:ext cx="12032" cy="40312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8" name="Straight Connector 1047"/>
          <p:cNvCxnSpPr/>
          <p:nvPr/>
        </p:nvCxnSpPr>
        <p:spPr>
          <a:xfrm flipV="1">
            <a:off x="8350087" y="7426055"/>
            <a:ext cx="3833169" cy="4555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0" name="Straight Connector 1049"/>
          <p:cNvCxnSpPr/>
          <p:nvPr/>
        </p:nvCxnSpPr>
        <p:spPr>
          <a:xfrm>
            <a:off x="1506128" y="7627617"/>
            <a:ext cx="0" cy="3492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2" name="Straight Connector 1051"/>
          <p:cNvCxnSpPr/>
          <p:nvPr/>
        </p:nvCxnSpPr>
        <p:spPr>
          <a:xfrm flipH="1">
            <a:off x="6929480" y="7749793"/>
            <a:ext cx="1" cy="29674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4" name="Straight Connector 1053"/>
          <p:cNvCxnSpPr/>
          <p:nvPr/>
        </p:nvCxnSpPr>
        <p:spPr>
          <a:xfrm>
            <a:off x="1506128" y="7802220"/>
            <a:ext cx="535137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8" name="모서리가 둥근 직사각형 35"/>
          <p:cNvSpPr/>
          <p:nvPr/>
        </p:nvSpPr>
        <p:spPr>
          <a:xfrm>
            <a:off x="2582967" y="7655708"/>
            <a:ext cx="3076374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mm x 600 mm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모서리가 둥근 직사각형 35"/>
          <p:cNvSpPr/>
          <p:nvPr/>
        </p:nvSpPr>
        <p:spPr>
          <a:xfrm rot="20514976">
            <a:off x="6750337" y="7530995"/>
            <a:ext cx="1693592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 mm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6980977" y="7363445"/>
            <a:ext cx="1489811" cy="45558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9" name="모서리가 둥근 직사각형 27"/>
          <p:cNvSpPr/>
          <p:nvPr/>
        </p:nvSpPr>
        <p:spPr>
          <a:xfrm>
            <a:off x="9006127" y="1349625"/>
            <a:ext cx="3802901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from antenna</a:t>
            </a:r>
            <a:endParaRPr lang="ko-KR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모서리가 둥근 직사각형 27"/>
          <p:cNvSpPr/>
          <p:nvPr/>
        </p:nvSpPr>
        <p:spPr>
          <a:xfrm>
            <a:off x="10341169" y="8169940"/>
            <a:ext cx="2801391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Mode</a:t>
            </a:r>
            <a:endParaRPr lang="ko-KR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모서리가 둥근 직사각형 38"/>
          <p:cNvSpPr/>
          <p:nvPr/>
        </p:nvSpPr>
        <p:spPr>
          <a:xfrm>
            <a:off x="10756689" y="8638443"/>
            <a:ext cx="1847059" cy="455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SSB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24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utline"/>
          <p:cNvSpPr txBox="1">
            <a:spLocks noGrp="1"/>
          </p:cNvSpPr>
          <p:nvPr>
            <p:ph type="title"/>
          </p:nvPr>
        </p:nvSpPr>
        <p:spPr>
          <a:xfrm>
            <a:off x="1885347" y="147870"/>
            <a:ext cx="8066809" cy="6045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receiver noise temperatures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7" y="4090472"/>
            <a:ext cx="6493286" cy="363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732" y="752441"/>
            <a:ext cx="6338305" cy="3488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37" y="752441"/>
            <a:ext cx="6180207" cy="340140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905366" y="2587010"/>
            <a:ext cx="5346916" cy="15499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801621" y="6605457"/>
            <a:ext cx="5763562" cy="258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899703" y="3403700"/>
            <a:ext cx="5346916" cy="15499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723" y="4244944"/>
            <a:ext cx="6045556" cy="3327295"/>
          </a:xfrm>
          <a:prstGeom prst="rect">
            <a:avLst/>
          </a:prstGeom>
        </p:spPr>
      </p:pic>
      <p:sp>
        <p:nvSpPr>
          <p:cNvPr id="15" name="모서리가 둥근 직사각형 38"/>
          <p:cNvSpPr/>
          <p:nvPr/>
        </p:nvSpPr>
        <p:spPr>
          <a:xfrm>
            <a:off x="801621" y="7661199"/>
            <a:ext cx="11243019" cy="1747996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ko-KR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Goal of receiver noise temperature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   - K-band : &lt; 20 K, - Q-band : &lt; 30K, W-band : &lt; 60 K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ko-KR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F</a:t>
            </a:r>
            <a:r>
              <a:rPr lang="en-US" altLang="ko-KR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ocusing on development of critical components to improve the noise temperatures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   - OMT (Ortho-mode Transducer), Phase shifter (Polarizer), Coupler, Cryogenic LNAs</a:t>
            </a:r>
            <a:r>
              <a:rPr kumimoji="0" lang="en-US" altLang="ko-KR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  </a:t>
            </a:r>
            <a:endParaRPr kumimoji="0" lang="ko-KR" altLang="en-US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6" name="모서리가 둥근 직사각형 12"/>
          <p:cNvSpPr/>
          <p:nvPr/>
        </p:nvSpPr>
        <p:spPr>
          <a:xfrm>
            <a:off x="1015280" y="1254945"/>
            <a:ext cx="138914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K-band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7" name="모서리가 둥근 직사각형 9"/>
          <p:cNvSpPr/>
          <p:nvPr/>
        </p:nvSpPr>
        <p:spPr>
          <a:xfrm>
            <a:off x="7019177" y="1330386"/>
            <a:ext cx="138914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Q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-band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8" name="모서리가 둥근 직사각형 15"/>
          <p:cNvSpPr/>
          <p:nvPr/>
        </p:nvSpPr>
        <p:spPr>
          <a:xfrm>
            <a:off x="1067761" y="4620651"/>
            <a:ext cx="1635171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W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-band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0543" y="5663821"/>
            <a:ext cx="3384645" cy="13648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모서리가 둥근 직사각형 15"/>
          <p:cNvSpPr/>
          <p:nvPr/>
        </p:nvSpPr>
        <p:spPr>
          <a:xfrm>
            <a:off x="8793794" y="5895416"/>
            <a:ext cx="2138063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8 ~ 16 GHz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426890" y="1091821"/>
            <a:ext cx="2340389" cy="1911060"/>
          </a:xfrm>
          <a:prstGeom prst="ellipse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81022" y="4715115"/>
            <a:ext cx="2340389" cy="1911060"/>
          </a:xfrm>
          <a:prstGeom prst="ellipse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36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6"/>
          <a:stretch/>
        </p:blipFill>
        <p:spPr bwMode="auto">
          <a:xfrm>
            <a:off x="659405" y="780373"/>
            <a:ext cx="11385235" cy="71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utline"/>
          <p:cNvSpPr txBox="1">
            <a:spLocks noGrp="1"/>
          </p:cNvSpPr>
          <p:nvPr>
            <p:ph type="title"/>
          </p:nvPr>
        </p:nvSpPr>
        <p:spPr>
          <a:xfrm>
            <a:off x="256795" y="175801"/>
            <a:ext cx="8066809" cy="6045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W-band Receiver Block diagram of CTR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56682" y="2850828"/>
            <a:ext cx="1482802" cy="111402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3" name="Oval 42"/>
          <p:cNvSpPr/>
          <p:nvPr/>
        </p:nvSpPr>
        <p:spPr>
          <a:xfrm rot="5400000">
            <a:off x="2900225" y="4070341"/>
            <a:ext cx="1106882" cy="111402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4" name="Oval 43"/>
          <p:cNvSpPr/>
          <p:nvPr/>
        </p:nvSpPr>
        <p:spPr>
          <a:xfrm rot="5400000">
            <a:off x="1561914" y="4003771"/>
            <a:ext cx="1482802" cy="111402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" name="모서리가 둥근 직사각형 38"/>
          <p:cNvSpPr/>
          <p:nvPr/>
        </p:nvSpPr>
        <p:spPr>
          <a:xfrm>
            <a:off x="730512" y="7864764"/>
            <a:ext cx="11243019" cy="930751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The critical components in terms of noise temperature have been developing at </a:t>
            </a:r>
            <a:r>
              <a:rPr lang="en-US" altLang="ko-KR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KASI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   - OMT (Ortho-mode Transducer), Phase shifter (Polarizer) and Coupler</a:t>
            </a:r>
            <a:r>
              <a:rPr kumimoji="0" lang="en-US" altLang="ko-KR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  </a:t>
            </a:r>
            <a:endParaRPr kumimoji="0" lang="ko-KR" altLang="en-US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47" name="Oval 46"/>
          <p:cNvSpPr/>
          <p:nvPr/>
        </p:nvSpPr>
        <p:spPr>
          <a:xfrm rot="5400000">
            <a:off x="3820908" y="1049878"/>
            <a:ext cx="1482802" cy="1225424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모서리가 둥근 직사각형 38"/>
          <p:cNvSpPr/>
          <p:nvPr/>
        </p:nvSpPr>
        <p:spPr>
          <a:xfrm>
            <a:off x="738133" y="8723169"/>
            <a:ext cx="9852701" cy="930751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  </a:t>
            </a:r>
            <a:r>
              <a:rPr lang="en-US" altLang="ko-KR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U</a:t>
            </a:r>
            <a:r>
              <a:rPr lang="en-US" altLang="ko-KR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sed  LNF cryogenic </a:t>
            </a:r>
            <a:r>
              <a:rPr lang="en-US" altLang="ko-KR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l</a:t>
            </a:r>
            <a:r>
              <a:rPr lang="en-US" altLang="ko-KR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ow </a:t>
            </a:r>
            <a:r>
              <a:rPr lang="en-US" altLang="ko-KR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n</a:t>
            </a:r>
            <a:r>
              <a:rPr lang="en-US" altLang="ko-KR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oise </a:t>
            </a:r>
            <a:r>
              <a:rPr lang="en-US" altLang="ko-KR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a</a:t>
            </a:r>
            <a:r>
              <a:rPr lang="en-US" altLang="ko-KR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mplifiers for K-, Q-, and W-band</a:t>
            </a:r>
            <a:endParaRPr lang="en-US" altLang="ko-KR" b="0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   -  LNF( Low Noise Factory), Sweden</a:t>
            </a:r>
            <a:r>
              <a:rPr kumimoji="0" lang="en-US" altLang="ko-KR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  </a:t>
            </a:r>
            <a:endParaRPr kumimoji="0" lang="ko-KR" altLang="en-US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396457" y="1813758"/>
            <a:ext cx="1296365" cy="590233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RHCP</a:t>
            </a:r>
            <a:endParaRPr kumimoji="0" lang="ko-KR" altLang="en-US" sz="28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25348" y="6596031"/>
            <a:ext cx="1296365" cy="590233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L</a:t>
            </a:r>
            <a:r>
              <a:rPr kumimoji="0" lang="en-US" altLang="ko-KR" sz="280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HCP</a:t>
            </a:r>
            <a:endParaRPr kumimoji="0" lang="ko-KR" altLang="en-US" sz="28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0332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eam Alignment"/>
          <p:cNvSpPr txBox="1">
            <a:spLocks noGrp="1"/>
          </p:cNvSpPr>
          <p:nvPr>
            <p:ph type="title"/>
          </p:nvPr>
        </p:nvSpPr>
        <p:spPr>
          <a:xfrm>
            <a:off x="401621" y="781104"/>
            <a:ext cx="4519386" cy="7765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</a:p>
        </p:txBody>
      </p:sp>
      <p:sp>
        <p:nvSpPr>
          <p:cNvPr id="126" name="Venus (EL = 28)…"/>
          <p:cNvSpPr txBox="1">
            <a:spLocks noGrp="1"/>
          </p:cNvSpPr>
          <p:nvPr>
            <p:ph type="body" sz="half" idx="1"/>
          </p:nvPr>
        </p:nvSpPr>
        <p:spPr>
          <a:xfrm>
            <a:off x="1488766" y="1346640"/>
            <a:ext cx="11282890" cy="127205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3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degree and with 86 GHz pointing model</a:t>
            </a:r>
          </a:p>
          <a:p>
            <a:pPr>
              <a:spcBef>
                <a:spcPts val="1300"/>
              </a:spcBef>
            </a:pPr>
            <a:r>
              <a:rPr lang="en-US" altLang="ko-K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Pointing offsets among 3 channels : less than 3 </a:t>
            </a:r>
            <a:r>
              <a:rPr lang="en-US" altLang="ko-KR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arcsec</a:t>
            </a:r>
            <a:r>
              <a:rPr lang="en-US" altLang="ko-K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~ 1/10 of HPBW of 100 GHz)</a:t>
            </a:r>
            <a:endParaRPr lang="en-US" altLang="ko-KR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utline"/>
          <p:cNvSpPr txBox="1">
            <a:spLocks/>
          </p:cNvSpPr>
          <p:nvPr/>
        </p:nvSpPr>
        <p:spPr>
          <a:xfrm>
            <a:off x="632352" y="79468"/>
            <a:ext cx="8066809" cy="60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observations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eam Alignment"/>
          <p:cNvSpPr txBox="1">
            <a:spLocks/>
          </p:cNvSpPr>
          <p:nvPr/>
        </p:nvSpPr>
        <p:spPr>
          <a:xfrm>
            <a:off x="622485" y="2839824"/>
            <a:ext cx="5998571" cy="77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Antenna Beam Patterns(1)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fc6335_1_cnt.png" descr="vfc6335_1_cnt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4751" t="9241" r="12560"/>
          <a:stretch/>
        </p:blipFill>
        <p:spPr>
          <a:xfrm>
            <a:off x="8580140" y="5479483"/>
            <a:ext cx="3982115" cy="3294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vfc6351_2_cnt.png" descr="vfc6351_2_cnt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3667" t="9523" r="14661"/>
          <a:stretch/>
        </p:blipFill>
        <p:spPr>
          <a:xfrm>
            <a:off x="4398811" y="5478456"/>
            <a:ext cx="3931786" cy="328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vfc6359_3_cnt.png" descr="vfc6359_3_cnt.png"/>
          <p:cNvPicPr>
            <a:picLocks noChangeAspect="1"/>
          </p:cNvPicPr>
          <p:nvPr/>
        </p:nvPicPr>
        <p:blipFill rotWithShape="1">
          <a:blip r:embed="rId4">
            <a:extLst/>
          </a:blip>
          <a:srcRect l="4209" t="8097" r="11612"/>
          <a:stretch/>
        </p:blipFill>
        <p:spPr>
          <a:xfrm>
            <a:off x="129623" y="5466106"/>
            <a:ext cx="4019645" cy="330756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모서리가 둥근 직사각형 12"/>
          <p:cNvSpPr/>
          <p:nvPr/>
        </p:nvSpPr>
        <p:spPr>
          <a:xfrm>
            <a:off x="1411962" y="8748753"/>
            <a:ext cx="1454965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K-band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1" name="Mars (size = 20 arcsec) @ EL = 26…"/>
          <p:cNvSpPr txBox="1">
            <a:spLocks/>
          </p:cNvSpPr>
          <p:nvPr/>
        </p:nvSpPr>
        <p:spPr>
          <a:xfrm>
            <a:off x="1821123" y="3878798"/>
            <a:ext cx="6578402" cy="99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24485" indent="-324485" defTabSz="426466" hangingPunct="1">
              <a:spcBef>
                <a:spcPts val="1300"/>
              </a:spcBef>
              <a:defRPr sz="2336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Mars (size = 20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arcsec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@ EL = 26</a:t>
            </a:r>
          </a:p>
          <a:p>
            <a:pPr marL="324485" indent="-324485" defTabSz="426466" hangingPunct="1">
              <a:spcBef>
                <a:spcPts val="1300"/>
              </a:spcBef>
              <a:defRPr sz="2336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Contour = -1dB step from Peak</a:t>
            </a:r>
          </a:p>
          <a:p>
            <a:pPr marL="324485" indent="-324485" defTabSz="426466" hangingPunct="1">
              <a:spcBef>
                <a:spcPts val="1300"/>
              </a:spcBef>
              <a:defRPr sz="2336"/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OTF observation method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모서리가 둥근 직사각형 12"/>
          <p:cNvSpPr/>
          <p:nvPr/>
        </p:nvSpPr>
        <p:spPr>
          <a:xfrm>
            <a:off x="5637221" y="8748752"/>
            <a:ext cx="1454965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Q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-band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862480" y="8761322"/>
            <a:ext cx="1454965" cy="52212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1800" b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W-band</a:t>
            </a:r>
            <a:endParaRPr kumimoji="0" lang="ko-KR" altLang="en-US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TR_radial_log_profile2.png" descr="CTR_radial_log_profile2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3412" t="8110" r="6626"/>
          <a:stretch/>
        </p:blipFill>
        <p:spPr>
          <a:xfrm>
            <a:off x="393539" y="1436780"/>
            <a:ext cx="7528804" cy="579602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Beam Alignment"/>
          <p:cNvSpPr txBox="1">
            <a:spLocks/>
          </p:cNvSpPr>
          <p:nvPr/>
        </p:nvSpPr>
        <p:spPr>
          <a:xfrm>
            <a:off x="393539" y="242058"/>
            <a:ext cx="9919504" cy="77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Antenna Beam Patterns and HPBW(2)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86157"/>
              </p:ext>
            </p:extLst>
          </p:nvPr>
        </p:nvGraphicFramePr>
        <p:xfrm>
          <a:off x="7922343" y="2259213"/>
          <a:ext cx="4884630" cy="2271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778"/>
                <a:gridCol w="1488409"/>
                <a:gridCol w="1648443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</a:p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(GHz)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Measured</a:t>
                      </a:r>
                    </a:p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arcsec</a:t>
                      </a:r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arcsec</a:t>
                      </a:r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29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29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29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93756" y="4877329"/>
            <a:ext cx="570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 sz="1800"/>
            </a:pPr>
            <a:r>
              <a:rPr lang="ko-KR" altLang="en-US" dirty="0">
                <a:solidFill>
                  <a:srgbClr val="FFFFFF"/>
                </a:solidFill>
                <a:latin typeface="STIXGeneral"/>
                <a:ea typeface="STIXGeneral"/>
                <a:cs typeface="STIXGeneral"/>
                <a:sym typeface="STIXGeneral"/>
              </a:rPr>
              <a:t>𝛌</a:t>
            </a:r>
            <a:r>
              <a:rPr lang="en-US" altLang="ko-KR" dirty="0">
                <a:solidFill>
                  <a:srgbClr val="FFFFFF"/>
                </a:solidFill>
                <a:latin typeface="STIXGeneral"/>
                <a:ea typeface="STIXGeneral"/>
                <a:cs typeface="STIXGeneral"/>
                <a:sym typeface="STIXGeneral"/>
              </a:rPr>
              <a:t>/D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33659" y="2283597"/>
            <a:ext cx="1446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 sz="1800"/>
            </a:pPr>
            <a:r>
              <a:rPr lang="ko-KR" altLang="en-US" dirty="0">
                <a:solidFill>
                  <a:srgbClr val="0000FF"/>
                </a:solidFill>
                <a:latin typeface="STIXGeneral"/>
                <a:ea typeface="STIXGeneral"/>
                <a:cs typeface="STIXGeneral"/>
                <a:sym typeface="STIXGeneral"/>
              </a:rPr>
              <a:t>𝛌</a:t>
            </a:r>
            <a:r>
              <a:rPr lang="en-US" altLang="ko-KR" dirty="0">
                <a:solidFill>
                  <a:srgbClr val="0000FF"/>
                </a:solidFill>
                <a:latin typeface="STIXGeneral"/>
                <a:ea typeface="STIXGeneral"/>
                <a:cs typeface="STIXGeneral"/>
                <a:sym typeface="STIXGeneral"/>
              </a:rPr>
              <a:t>/D</a:t>
            </a:r>
          </a:p>
        </p:txBody>
      </p:sp>
      <p:sp>
        <p:nvSpPr>
          <p:cNvPr id="11" name="모서리가 둥근 직사각형 38"/>
          <p:cNvSpPr/>
          <p:nvPr/>
        </p:nvSpPr>
        <p:spPr>
          <a:xfrm>
            <a:off x="8024039" y="1436780"/>
            <a:ext cx="4556455" cy="590233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  </a:t>
            </a:r>
            <a:r>
              <a:rPr lang="en-US" altLang="ko-K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 Medium"/>
              </a:rPr>
              <a:t>HPBWs of  KVN Antenna</a:t>
            </a:r>
            <a:endParaRPr lang="en-US" altLang="ko-KR" sz="2800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2" name="직사각형 1"/>
          <p:cNvSpPr/>
          <p:nvPr/>
        </p:nvSpPr>
        <p:spPr>
          <a:xfrm>
            <a:off x="1207420" y="8486197"/>
            <a:ext cx="970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side-lobe levels such 12 dB more than that of general </a:t>
            </a:r>
            <a:r>
              <a:rPr lang="en-US" altLang="ko-K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cassegrain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antenna as expected due to shaped </a:t>
            </a:r>
            <a:r>
              <a:rPr lang="en-US" altLang="ko-KR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cassegrain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antenna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"/>
          <p:cNvSpPr/>
          <p:nvPr/>
        </p:nvSpPr>
        <p:spPr>
          <a:xfrm>
            <a:off x="1207420" y="7232805"/>
            <a:ext cx="8765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 beam patterns</a:t>
            </a:r>
          </a:p>
          <a:p>
            <a:pPr algn="l"/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Good agreement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and measured values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Well designed quasi-optical circuit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erture Efficiency"/>
          <p:cNvSpPr txBox="1">
            <a:spLocks noGrp="1"/>
          </p:cNvSpPr>
          <p:nvPr>
            <p:ph type="title"/>
          </p:nvPr>
        </p:nvSpPr>
        <p:spPr>
          <a:xfrm>
            <a:off x="304318" y="79190"/>
            <a:ext cx="6536320" cy="8108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Aperture Efficiency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Mars  @  EL = 25 - 28 w/ LO PWR of Q-band  = 15dBm…"/>
          <p:cNvSpPr txBox="1">
            <a:spLocks noGrp="1"/>
          </p:cNvSpPr>
          <p:nvPr>
            <p:ph type="body" sz="quarter" idx="1"/>
          </p:nvPr>
        </p:nvSpPr>
        <p:spPr>
          <a:xfrm>
            <a:off x="917776" y="1006998"/>
            <a:ext cx="11335734" cy="1363135"/>
          </a:xfrm>
          <a:prstGeom prst="rect">
            <a:avLst/>
          </a:prstGeom>
        </p:spPr>
        <p:txBody>
          <a:bodyPr/>
          <a:lstStyle/>
          <a:p>
            <a:pPr marL="306704" indent="-306704" defTabSz="403097">
              <a:spcBef>
                <a:spcPts val="2800"/>
              </a:spcBef>
              <a:defRPr sz="2346"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@  EL = 25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degree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704" indent="-306704" defTabSz="403097">
              <a:spcBef>
                <a:spcPts val="600"/>
              </a:spcBef>
              <a:defRPr sz="2346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 brightness Temperature (30 - 115GHz)</a:t>
            </a:r>
          </a:p>
          <a:p>
            <a:pPr marL="613409" lvl="1" indent="-306704" defTabSz="403097">
              <a:spcBef>
                <a:spcPts val="600"/>
              </a:spcBef>
              <a:defRPr sz="2346"/>
            </a:pPr>
            <a:r>
              <a:rPr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http://www.lesia.obspm.fr/perso/emmanuel-lellouch/mars/</a:t>
            </a:r>
          </a:p>
        </p:txBody>
      </p:sp>
      <p:graphicFrame>
        <p:nvGraphicFramePr>
          <p:cNvPr id="139" name="표"/>
          <p:cNvGraphicFramePr/>
          <p:nvPr>
            <p:extLst>
              <p:ext uri="{D42A27DB-BD31-4B8C-83A1-F6EECF244321}">
                <p14:modId xmlns:p14="http://schemas.microsoft.com/office/powerpoint/2010/main" val="3959234674"/>
              </p:ext>
            </p:extLst>
          </p:nvPr>
        </p:nvGraphicFramePr>
        <p:xfrm>
          <a:off x="1180235" y="2661011"/>
          <a:ext cx="9978144" cy="519304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663024"/>
                <a:gridCol w="1663024"/>
                <a:gridCol w="1663024"/>
                <a:gridCol w="1663024"/>
                <a:gridCol w="1663024"/>
                <a:gridCol w="1663024"/>
              </a:tblGrid>
              <a:tr h="865507">
                <a:tc rowSpan="2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K</a:t>
                      </a:r>
                      <a:r>
                        <a:rPr lang="en-US" sz="3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-band</a:t>
                      </a:r>
                    </a:p>
                    <a:p>
                      <a:pPr defTabSz="914400">
                        <a:defRPr sz="1800"/>
                      </a:pPr>
                      <a:endParaRPr sz="3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Freq</a:t>
                      </a:r>
                      <a:r>
                        <a:rPr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(GHz)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18.5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23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25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65507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A. E.(%)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69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67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70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65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65507">
                <a:tc rowSpan="2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Q</a:t>
                      </a:r>
                      <a:r>
                        <a:rPr lang="en-US" sz="3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-band</a:t>
                      </a:r>
                      <a:endParaRPr sz="3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Freq</a:t>
                      </a:r>
                      <a:r>
                        <a:rPr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(GHz) 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35.5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40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44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49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65507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A. E. (%)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64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66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68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73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65507">
                <a:tc rowSpan="2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W</a:t>
                      </a:r>
                      <a:r>
                        <a:rPr lang="en-US" sz="3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-band</a:t>
                      </a:r>
                      <a:endParaRPr sz="3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Freq</a:t>
                      </a:r>
                      <a:r>
                        <a:rPr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(GHz)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85.5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95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105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110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65507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A. E. (%)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61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(53)</a:t>
                      </a:r>
                      <a:endParaRPr sz="2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49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47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44</a:t>
                      </a:r>
                    </a:p>
                  </a:txBody>
                  <a:tcPr marL="50800" marR="50800" marT="50800" marB="5080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직사각형 1"/>
          <p:cNvSpPr/>
          <p:nvPr/>
        </p:nvSpPr>
        <p:spPr>
          <a:xfrm>
            <a:off x="1509953" y="8538470"/>
            <a:ext cx="10429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obtained maximum aperture efficiency given KVN antenna properties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Well designed quasi-optical circuit of CTR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5798916" y="7912587"/>
            <a:ext cx="662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61% at 85.5 GHz is due to mixed image signal</a:t>
            </a:r>
            <a:endParaRPr lang="en-US" altLang="ko-K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5104435" y="7535119"/>
            <a:ext cx="694481" cy="609813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omparison of A.E. (2)"/>
          <p:cNvSpPr txBox="1">
            <a:spLocks noGrp="1"/>
          </p:cNvSpPr>
          <p:nvPr>
            <p:ph type="title"/>
          </p:nvPr>
        </p:nvSpPr>
        <p:spPr>
          <a:xfrm>
            <a:off x="327467" y="288725"/>
            <a:ext cx="11099800" cy="62567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KVN 4 channel receivers</a:t>
            </a:r>
            <a:r>
              <a:rPr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pic>
        <p:nvPicPr>
          <p:cNvPr id="147" name="Aeff.png" descr="Aef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214" y="913248"/>
            <a:ext cx="10312401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otal surface error…"/>
          <p:cNvSpPr txBox="1"/>
          <p:nvPr/>
        </p:nvSpPr>
        <p:spPr>
          <a:xfrm>
            <a:off x="7147205" y="5085239"/>
            <a:ext cx="4909259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100" b="0"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surface </a:t>
            </a:r>
            <a:r>
              <a:rPr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>
              <a:defRPr sz="2100" b="0"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EL = 27</a:t>
            </a:r>
          </a:p>
        </p:txBody>
      </p:sp>
      <p:sp>
        <p:nvSpPr>
          <p:cNvPr id="149" name="선"/>
          <p:cNvSpPr/>
          <p:nvPr/>
        </p:nvSpPr>
        <p:spPr>
          <a:xfrm flipH="1">
            <a:off x="7419371" y="5567423"/>
            <a:ext cx="358815" cy="482183"/>
          </a:xfrm>
          <a:prstGeom prst="line">
            <a:avLst/>
          </a:prstGeom>
          <a:ln w="38100">
            <a:solidFill>
              <a:srgbClr val="0000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직사각형 1"/>
          <p:cNvSpPr/>
          <p:nvPr/>
        </p:nvSpPr>
        <p:spPr>
          <a:xfrm>
            <a:off x="1347907" y="8685649"/>
            <a:ext cx="10429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obtained maximum aperture efficiency given KVN antenna properties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Total surface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145 micrometer of KVN antenna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71058" y="2986268"/>
            <a:ext cx="381965" cy="300942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4967" y="2154820"/>
            <a:ext cx="381965" cy="300942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834</Words>
  <Application>Microsoft Office PowerPoint</Application>
  <PresentationFormat>Custom</PresentationFormat>
  <Paragraphs>172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Apple SD 산돌고딕 Neo 옅은체</vt:lpstr>
      <vt:lpstr>Helvetica Neue</vt:lpstr>
      <vt:lpstr>Helvetica Neue Light</vt:lpstr>
      <vt:lpstr>Helvetica Neue Medium</vt:lpstr>
      <vt:lpstr>Helvetica Neue Thin</vt:lpstr>
      <vt:lpstr>HY헤드라인M</vt:lpstr>
      <vt:lpstr>STIXGeneral</vt:lpstr>
      <vt:lpstr>굴림</vt:lpstr>
      <vt:lpstr>Times New Roman</vt:lpstr>
      <vt:lpstr>Wingdings</vt:lpstr>
      <vt:lpstr>White</vt:lpstr>
      <vt:lpstr>PowerPoint Presentation</vt:lpstr>
      <vt:lpstr>Motivation and Overview</vt:lpstr>
      <vt:lpstr>Development of  CTR</vt:lpstr>
      <vt:lpstr>Measured receiver noise temperatures</vt:lpstr>
      <vt:lpstr>W-band Receiver Block diagram of CTR</vt:lpstr>
      <vt:lpstr>1. Beam Alignment</vt:lpstr>
      <vt:lpstr>PowerPoint Presentation</vt:lpstr>
      <vt:lpstr>3. Aperture Efficiency (1)</vt:lpstr>
      <vt:lpstr>Comparison with KVN 4 channel receivers. (2)</vt:lpstr>
      <vt:lpstr>Simultaneous observation results(1)</vt:lpstr>
      <vt:lpstr>Simultaneous observation result (2)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Test of CTR on KVN Yonsei</dc:title>
  <dc:creator>sthan</dc:creator>
  <cp:lastModifiedBy>한석태</cp:lastModifiedBy>
  <cp:revision>106</cp:revision>
  <dcterms:modified xsi:type="dcterms:W3CDTF">2018-10-10T05:49:47Z</dcterms:modified>
</cp:coreProperties>
</file>